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1" r:id="rId1"/>
    <p:sldMasterId id="2147483682" r:id="rId2"/>
    <p:sldMasterId id="2147483683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1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c2020a6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72569" y="685800"/>
            <a:ext cx="4312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7c2020a6f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 rot="5400000">
            <a:off x="2396458" y="58243"/>
            <a:ext cx="4351084" cy="78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 rot="5400000">
            <a:off x="4623389" y="2285173"/>
            <a:ext cx="5812011" cy="197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 rot="5400000">
            <a:off x="615414" y="378361"/>
            <a:ext cx="5812011" cy="5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 rot="5400000">
            <a:off x="2515837" y="152989"/>
            <a:ext cx="4119123" cy="7778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title"/>
          </p:nvPr>
        </p:nvSpPr>
        <p:spPr>
          <a:xfrm rot="5400000">
            <a:off x="4746617" y="2383767"/>
            <a:ext cx="5492163" cy="194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body" idx="1"/>
          </p:nvPr>
        </p:nvSpPr>
        <p:spPr>
          <a:xfrm rot="5400000">
            <a:off x="792326" y="503458"/>
            <a:ext cx="5492163" cy="570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29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7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>
            <a:spLocks noGrp="1"/>
          </p:cNvSpPr>
          <p:nvPr>
            <p:ph type="ctrTitle"/>
          </p:nvPr>
        </p:nvSpPr>
        <p:spPr>
          <a:xfrm>
            <a:off x="1143000" y="1122350"/>
            <a:ext cx="68580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ubTitle" idx="1"/>
          </p:nvPr>
        </p:nvSpPr>
        <p:spPr>
          <a:xfrm>
            <a:off x="1143000" y="3601891"/>
            <a:ext cx="68580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0" marR="0" lvl="0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93700" marR="0" lvl="1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93900" marR="0" lvl="5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body" idx="1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70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4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b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4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b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30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1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3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3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1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4064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19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body" idx="2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4"/>
          <p:cNvSpPr>
            <a:spLocks noGrp="1"/>
          </p:cNvSpPr>
          <p:nvPr>
            <p:ph type="pic" idx="2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0" marR="0" lvl="0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3937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0100" marR="0" lvl="2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193800" marR="0" lvl="3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00200" marR="0" lvl="4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93900" marR="0" lvl="5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00300" marR="0" lvl="6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794000" marR="0" lvl="7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00400" marR="0" lvl="8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body" idx="1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5"/>
          <p:cNvSpPr txBox="1">
            <a:spLocks noGrp="1"/>
          </p:cNvSpPr>
          <p:nvPr>
            <p:ph type="body" idx="1"/>
          </p:nvPr>
        </p:nvSpPr>
        <p:spPr>
          <a:xfrm rot="5400000">
            <a:off x="2515752" y="153081"/>
            <a:ext cx="4119300" cy="77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>
            <a:spLocks noGrp="1"/>
          </p:cNvSpPr>
          <p:nvPr>
            <p:ph type="title"/>
          </p:nvPr>
        </p:nvSpPr>
        <p:spPr>
          <a:xfrm rot="5400000">
            <a:off x="4746702" y="2383790"/>
            <a:ext cx="54921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36"/>
          <p:cNvSpPr txBox="1">
            <a:spLocks noGrp="1"/>
          </p:cNvSpPr>
          <p:nvPr>
            <p:ph type="body" idx="1"/>
          </p:nvPr>
        </p:nvSpPr>
        <p:spPr>
          <a:xfrm rot="5400000">
            <a:off x="792321" y="503390"/>
            <a:ext cx="5492100" cy="5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93700" marR="0" lvl="5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800100" marR="0" lvl="6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93800" marR="0" lvl="7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600200" marR="0" lvl="8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900" tIns="79900" rIns="79900" bIns="79900" anchor="t" anchorCtr="0">
            <a:noAutofit/>
          </a:bodyPr>
          <a:lstStyle>
            <a:lvl1pPr marL="457200" marR="0" lvl="0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545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575" tIns="45575" rIns="45575" bIns="4557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/>
          <p:nvPr/>
        </p:nvSpPr>
        <p:spPr>
          <a:xfrm>
            <a:off x="1630916" y="3325709"/>
            <a:ext cx="7513084" cy="127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125" tIns="45700" rIns="39125" bIns="45700" anchor="t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“Visual Descriptors for Image Classification”</a:t>
            </a:r>
            <a:endParaRPr/>
          </a:p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Mikołaj Leszczuk</a:t>
            </a:r>
            <a:endParaRPr sz="274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1630916" y="5739464"/>
            <a:ext cx="2106848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125" tIns="45700" rIns="39125" bIns="45700" anchor="t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70"/>
              <a:buFont typeface="Arial"/>
              <a:buNone/>
            </a:pPr>
            <a:endParaRPr sz="137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6400" y="6464046"/>
            <a:ext cx="1117600" cy="39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MPEG-7 Colour Descriptors Searching (2/2)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Structure</a:t>
            </a:r>
            <a:b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46"/>
          <p:cNvGrpSpPr/>
          <p:nvPr/>
        </p:nvGrpSpPr>
        <p:grpSpPr>
          <a:xfrm>
            <a:off x="1169866" y="2823428"/>
            <a:ext cx="2787892" cy="3047880"/>
            <a:chOff x="541216" y="318353"/>
            <a:chExt cx="2787892" cy="3047880"/>
          </a:xfrm>
        </p:grpSpPr>
        <p:sp>
          <p:nvSpPr>
            <p:cNvPr id="257" name="Google Shape;257;p46"/>
            <p:cNvSpPr/>
            <p:nvPr/>
          </p:nvSpPr>
          <p:spPr>
            <a:xfrm>
              <a:off x="541216" y="463490"/>
              <a:ext cx="2275751" cy="2902743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6"/>
            <p:cNvSpPr txBox="1"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450" tIns="124450" rIns="124450" bIns="1244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endPara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2425097" y="318353"/>
              <a:ext cx="783740" cy="78374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6"/>
            <p:cNvSpPr txBox="1"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2425097" y="1243167"/>
              <a:ext cx="783740" cy="78374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6"/>
            <p:cNvSpPr txBox="1"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2425097" y="2167981"/>
              <a:ext cx="783740" cy="78374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6"/>
            <p:cNvSpPr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6"/>
            <p:cNvSpPr txBox="1"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46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Scalable Colour</a:t>
            </a:r>
            <a:b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46"/>
          <p:cNvGrpSpPr/>
          <p:nvPr/>
        </p:nvGrpSpPr>
        <p:grpSpPr>
          <a:xfrm>
            <a:off x="5172586" y="2817177"/>
            <a:ext cx="2799326" cy="3060383"/>
            <a:chOff x="543436" y="312102"/>
            <a:chExt cx="2799326" cy="3060383"/>
          </a:xfrm>
        </p:grpSpPr>
        <p:sp>
          <p:nvSpPr>
            <p:cNvPr id="271" name="Google Shape;271;p46"/>
            <p:cNvSpPr/>
            <p:nvPr/>
          </p:nvSpPr>
          <p:spPr>
            <a:xfrm>
              <a:off x="543436" y="457835"/>
              <a:ext cx="2285085" cy="2914650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6"/>
            <p:cNvSpPr txBox="1"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450" tIns="124450" rIns="124450" bIns="1244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endPara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6"/>
            <p:cNvSpPr/>
            <p:nvPr/>
          </p:nvSpPr>
          <p:spPr>
            <a:xfrm>
              <a:off x="2435044" y="312102"/>
              <a:ext cx="786955" cy="786955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6"/>
            <p:cNvSpPr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6"/>
            <p:cNvSpPr txBox="1"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6"/>
            <p:cNvSpPr/>
            <p:nvPr/>
          </p:nvSpPr>
          <p:spPr>
            <a:xfrm>
              <a:off x="2435044" y="1240710"/>
              <a:ext cx="786955" cy="786955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6"/>
            <p:cNvSpPr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6"/>
            <p:cNvSpPr txBox="1"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6"/>
            <p:cNvSpPr/>
            <p:nvPr/>
          </p:nvSpPr>
          <p:spPr>
            <a:xfrm>
              <a:off x="2435044" y="2183278"/>
              <a:ext cx="786955" cy="786955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6"/>
            <p:cNvSpPr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6"/>
            <p:cNvSpPr txBox="1"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6"/>
          <p:cNvSpPr txBox="1">
            <a:spLocks noGrp="1"/>
          </p:cNvSpPr>
          <p:nvPr>
            <p:ph type="sldNum" idx="12"/>
          </p:nvPr>
        </p:nvSpPr>
        <p:spPr>
          <a:xfrm>
            <a:off x="7447345" y="6254325"/>
            <a:ext cx="10170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br>
              <a:rPr lang="en-US" sz="3852"/>
            </a:b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Texture Descriptors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7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2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None/>
            </a:pPr>
            <a:r>
              <a:rPr lang="en-US" sz="25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 – powerful low-level descriptor for image search and retrieval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550"/>
              <a:buFont typeface="Arial"/>
              <a:buChar char="»"/>
            </a:pPr>
            <a:r>
              <a:rPr lang="en-US" sz="25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Edge Histogram </a:t>
            </a:r>
            <a:r>
              <a:rPr lang="en-US" sz="2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 (</a:t>
            </a:r>
            <a:r>
              <a:rPr lang="en-US" sz="2550" b="1" i="0" u="none" strike="noStrike" cap="none">
                <a:solidFill>
                  <a:srgbClr val="A71930"/>
                </a:solidFill>
                <a:latin typeface="Arial"/>
                <a:ea typeface="Arial"/>
                <a:cs typeface="Arial"/>
                <a:sym typeface="Arial"/>
              </a:rPr>
              <a:t>example provided</a:t>
            </a:r>
            <a:r>
              <a:rPr lang="en-US" sz="2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550"/>
              <a:buFont typeface="Arial"/>
              <a:buChar char="»"/>
            </a:pPr>
            <a:r>
              <a:rPr lang="en-US" sz="25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Homogeneous Texture </a:t>
            </a:r>
            <a:r>
              <a:rPr lang="en-US" sz="2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550"/>
              <a:buFont typeface="Arial"/>
              <a:buChar char="»"/>
            </a:pPr>
            <a:r>
              <a:rPr lang="en-US" sz="25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Texture Browsing </a:t>
            </a:r>
            <a:r>
              <a:rPr lang="en-US" sz="25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25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4107" y="4038073"/>
            <a:ext cx="6122595" cy="28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>
            <a:spLocks noGrp="1"/>
          </p:cNvSpPr>
          <p:nvPr>
            <p:ph type="sldNum" idx="12"/>
          </p:nvPr>
        </p:nvSpPr>
        <p:spPr>
          <a:xfrm>
            <a:off x="8019393" y="6254324"/>
            <a:ext cx="445059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37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MPEG-7 Texture Descriptors Searching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8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Edge Histogram</a:t>
            </a:r>
            <a:b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48"/>
          <p:cNvGrpSpPr/>
          <p:nvPr/>
        </p:nvGrpSpPr>
        <p:grpSpPr>
          <a:xfrm>
            <a:off x="1169866" y="2823428"/>
            <a:ext cx="2787892" cy="3047880"/>
            <a:chOff x="541216" y="318353"/>
            <a:chExt cx="2787892" cy="3047880"/>
          </a:xfrm>
        </p:grpSpPr>
        <p:sp>
          <p:nvSpPr>
            <p:cNvPr id="299" name="Google Shape;299;p48"/>
            <p:cNvSpPr/>
            <p:nvPr/>
          </p:nvSpPr>
          <p:spPr>
            <a:xfrm>
              <a:off x="541216" y="463490"/>
              <a:ext cx="2275751" cy="2902743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8"/>
            <p:cNvSpPr txBox="1"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450" tIns="124450" rIns="124450" bIns="1244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endPara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8"/>
            <p:cNvSpPr/>
            <p:nvPr/>
          </p:nvSpPr>
          <p:spPr>
            <a:xfrm>
              <a:off x="2425097" y="318353"/>
              <a:ext cx="783740" cy="78374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8"/>
            <p:cNvSpPr txBox="1"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2425097" y="1243167"/>
              <a:ext cx="783740" cy="78374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8"/>
            <p:cNvSpPr txBox="1"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>
              <a:off x="2425097" y="2167981"/>
              <a:ext cx="783740" cy="78374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8"/>
            <p:cNvSpPr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8"/>
            <p:cNvSpPr txBox="1"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8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Homogeneous Texture</a:t>
            </a:r>
            <a:b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48"/>
          <p:cNvGrpSpPr/>
          <p:nvPr/>
        </p:nvGrpSpPr>
        <p:grpSpPr>
          <a:xfrm>
            <a:off x="5172586" y="2817177"/>
            <a:ext cx="2799326" cy="3060383"/>
            <a:chOff x="543436" y="312102"/>
            <a:chExt cx="2799326" cy="3060383"/>
          </a:xfrm>
        </p:grpSpPr>
        <p:sp>
          <p:nvSpPr>
            <p:cNvPr id="313" name="Google Shape;313;p48"/>
            <p:cNvSpPr/>
            <p:nvPr/>
          </p:nvSpPr>
          <p:spPr>
            <a:xfrm>
              <a:off x="543436" y="457835"/>
              <a:ext cx="2285085" cy="2914650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8"/>
            <p:cNvSpPr txBox="1"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450" tIns="124450" rIns="124450" bIns="1244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endPara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8"/>
            <p:cNvSpPr/>
            <p:nvPr/>
          </p:nvSpPr>
          <p:spPr>
            <a:xfrm>
              <a:off x="2435044" y="312102"/>
              <a:ext cx="786955" cy="786955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8"/>
            <p:cNvSpPr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8"/>
            <p:cNvSpPr txBox="1"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>
              <a:off x="2435044" y="1240710"/>
              <a:ext cx="786955" cy="786955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8"/>
            <p:cNvSpPr txBox="1"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2435044" y="2169317"/>
              <a:ext cx="786955" cy="786955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8"/>
            <p:cNvSpPr txBox="1"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8"/>
          <p:cNvSpPr txBox="1">
            <a:spLocks noGrp="1"/>
          </p:cNvSpPr>
          <p:nvPr>
            <p:ph type="sldNum" idx="12"/>
          </p:nvPr>
        </p:nvSpPr>
        <p:spPr>
          <a:xfrm>
            <a:off x="7822395" y="6254325"/>
            <a:ext cx="6420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</a:t>
            </a:r>
            <a:br>
              <a:rPr lang="en-US" sz="3852"/>
            </a:b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Shape</a:t>
            </a:r>
            <a:r>
              <a:rPr lang="en-US" sz="3852"/>
              <a:t> </a:t>
            </a: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Descriptors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9"/>
          <p:cNvSpPr txBox="1">
            <a:spLocks noGrp="1"/>
          </p:cNvSpPr>
          <p:nvPr>
            <p:ph type="body" idx="1"/>
          </p:nvPr>
        </p:nvSpPr>
        <p:spPr>
          <a:xfrm>
            <a:off x="686358" y="1982475"/>
            <a:ext cx="8457600" cy="48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75"/>
              <a:buFont typeface="Arial"/>
              <a:buNone/>
            </a:pPr>
            <a:r>
              <a:rPr lang="en-US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Shape features – relating to spatial arrangement of points (pixels) belonging to object or region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3486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3000"/>
              <a:buFont typeface="Arial"/>
              <a:buChar char="»"/>
            </a:pPr>
            <a:r>
              <a:rPr lang="en-US" sz="30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Region Shape</a:t>
            </a:r>
            <a:br>
              <a:rPr lang="en-US" sz="3000" b="1">
                <a:solidFill>
                  <a:srgbClr val="00693C"/>
                </a:solidFill>
              </a:rPr>
            </a:b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3000"/>
          </a:p>
          <a:p>
            <a:pPr marL="334328" marR="0" lvl="0" indent="-3486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3000"/>
              <a:buFont typeface="Arial"/>
              <a:buChar char="»"/>
            </a:pPr>
            <a:r>
              <a:rPr lang="en-US" sz="30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Contour Shape</a:t>
            </a:r>
            <a:br>
              <a:rPr lang="en-US" sz="3000" b="1">
                <a:solidFill>
                  <a:srgbClr val="00693C"/>
                </a:solidFill>
              </a:rPr>
            </a:b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3000"/>
          </a:p>
          <a:p>
            <a:pPr marL="334328" marR="0" lvl="0" indent="-3486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3000"/>
              <a:buFont typeface="Arial"/>
              <a:buChar char="»"/>
            </a:pPr>
            <a:r>
              <a:rPr lang="en-US" sz="30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Shape 3D</a:t>
            </a:r>
            <a:br>
              <a:rPr lang="en-US" sz="3000" b="1">
                <a:solidFill>
                  <a:srgbClr val="00693C"/>
                </a:solidFill>
              </a:rPr>
            </a:b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34861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3000"/>
              <a:buFont typeface="Arial"/>
              <a:buChar char="»"/>
            </a:pPr>
            <a:r>
              <a:rPr lang="en-US" sz="30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Perceptual 3D</a:t>
            </a:r>
            <a:br>
              <a:rPr lang="en-US" sz="3000" b="1">
                <a:solidFill>
                  <a:srgbClr val="00693C"/>
                </a:solidFill>
              </a:rPr>
            </a:br>
            <a:r>
              <a:rPr lang="en-US" sz="30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Shape </a:t>
            </a:r>
            <a:r>
              <a:rPr lang="en-US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3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9"/>
          <p:cNvSpPr txBox="1">
            <a:spLocks noGrp="1"/>
          </p:cNvSpPr>
          <p:nvPr>
            <p:ph type="sldNum" idx="12"/>
          </p:nvPr>
        </p:nvSpPr>
        <p:spPr>
          <a:xfrm>
            <a:off x="7875973" y="6254325"/>
            <a:ext cx="588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9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640262" y="3074868"/>
            <a:ext cx="4503600" cy="37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</p:spPr>
        <p:txBody>
          <a:bodyPr spcFirstLastPara="1" wrap="square" lIns="79900" tIns="79900" rIns="79900" bIns="79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Your Attention!</a:t>
            </a:r>
            <a:endParaRPr/>
          </a:p>
        </p:txBody>
      </p:sp>
      <p:sp>
        <p:nvSpPr>
          <p:cNvPr id="339" name="Google Shape;339;p50"/>
          <p:cNvSpPr txBox="1">
            <a:spLocks noGrp="1"/>
          </p:cNvSpPr>
          <p:nvPr>
            <p:ph type="body" idx="1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</p:spPr>
        <p:txBody>
          <a:bodyPr spcFirstLastPara="1" wrap="square" lIns="79900" tIns="79900" rIns="79900" bIns="799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</p:spPr>
        <p:txBody>
          <a:bodyPr spcFirstLastPara="1" wrap="square" lIns="45575" tIns="45575" rIns="45575" bIns="45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in Computer Vision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8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8457656" cy="487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Piece of information relevant for specified task</a:t>
            </a:r>
            <a:endParaRPr/>
          </a:p>
          <a:p>
            <a:pPr marL="334328" marR="0" lvl="0" indent="-334328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Referring to characteristic elements of image, for instance:</a:t>
            </a:r>
            <a:endParaRPr/>
          </a:p>
          <a:p>
            <a:pPr marL="759714" marR="0" lvl="1" indent="-313943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Absolute </a:t>
            </a: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en-US" sz="3082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lang="en-US" sz="3082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neighbor </a:t>
            </a: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pixels</a:t>
            </a:r>
            <a:endParaRPr/>
          </a:p>
          <a:p>
            <a:pPr marL="759714" marR="0" lvl="1" indent="-313943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</a:t>
            </a: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kind of edges</a:t>
            </a:r>
            <a:endParaRPr/>
          </a:p>
          <a:p>
            <a:pPr marL="759714" marR="0" lvl="1" indent="-313943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Shapes</a:t>
            </a:r>
            <a:r>
              <a:rPr lang="en-US" sz="3082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complex objects</a:t>
            </a:r>
            <a:endParaRPr/>
          </a:p>
          <a:p>
            <a:pPr marL="334328" marR="0" lvl="0" indent="-334328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to:</a:t>
            </a:r>
            <a:endParaRPr/>
          </a:p>
          <a:p>
            <a:pPr marL="759714" marR="0" lvl="1" indent="-313943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Identify objects</a:t>
            </a: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</a:t>
            </a:r>
            <a:endParaRPr/>
          </a:p>
          <a:p>
            <a:pPr marL="759714" marR="0" lvl="1" indent="-313943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Understand image scene</a:t>
            </a:r>
            <a:endParaRPr/>
          </a:p>
          <a:p>
            <a:pPr marL="334328" marR="0" lvl="0" indent="-138621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Haar Features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9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8457656" cy="487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Kind of features used in digital object recognition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Historically used intensity of pixels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Practically, first real-time implementation using </a:t>
            </a:r>
            <a:r>
              <a:rPr lang="en-US" sz="2619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Haar wavelets </a:t>
            </a: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(by </a:t>
            </a:r>
            <a:r>
              <a:rPr lang="en-US" sz="2619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Viola and Jones</a:t>
            </a: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steps of </a:t>
            </a:r>
            <a:r>
              <a:rPr lang="en-US" sz="2619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Haar-like feature detection</a:t>
            </a: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marL="759714" marR="0" lvl="1" indent="-31394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–"/>
            </a:pP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1:</a:t>
            </a:r>
            <a:endParaRPr/>
          </a:p>
          <a:p>
            <a:pPr marL="1189177" marR="0" lvl="2" indent="-29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619"/>
              <a:buFont typeface="Arial"/>
              <a:buChar char="•"/>
            </a:pPr>
            <a:r>
              <a:rPr lang="en-US" sz="2619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Consider</a:t>
            </a:r>
            <a:r>
              <a:rPr lang="en-US" sz="2619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adjacent rectangular </a:t>
            </a:r>
            <a:r>
              <a:rPr lang="en-US" sz="2619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regions</a:t>
            </a:r>
            <a:r>
              <a:rPr lang="en-US" sz="2619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specific location in detection window</a:t>
            </a:r>
            <a:endParaRPr/>
          </a:p>
          <a:p>
            <a:pPr marL="1189177" marR="0" lvl="2" indent="-29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619"/>
              <a:buFont typeface="Arial"/>
              <a:buChar char="•"/>
            </a:pPr>
            <a:r>
              <a:rPr lang="en-US" sz="2619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Sum up pixel intensities </a:t>
            </a: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each region, and </a:t>
            </a:r>
            <a:endParaRPr/>
          </a:p>
          <a:p>
            <a:pPr marL="1189177" marR="0" lvl="2" indent="-2962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619"/>
              <a:buFont typeface="Arial"/>
              <a:buChar char="•"/>
            </a:pPr>
            <a:r>
              <a:rPr lang="en-US" sz="2619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Calculate difference </a:t>
            </a: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these sums</a:t>
            </a:r>
            <a:endParaRPr/>
          </a:p>
          <a:p>
            <a:pPr marL="759714" marR="0" lvl="1" indent="-31394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–"/>
            </a:pP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lang="en-US" sz="2619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Categorize subsections</a:t>
            </a:r>
            <a:r>
              <a:rPr lang="en-US" sz="261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image, based on calculated differences</a:t>
            </a:r>
            <a:endParaRPr sz="2619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Descriptor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0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of feature representation</a:t>
            </a:r>
            <a:endParaRPr/>
          </a:p>
          <a:p>
            <a:pPr marL="334328" marR="0" lvl="0" indent="-33432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describe, detect and recognize visual object in image</a:t>
            </a:r>
            <a:endParaRPr/>
          </a:p>
          <a:p>
            <a:pPr marL="334328" marR="0" lvl="0" indent="-334328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Literature describing many feature description algorithm</a:t>
            </a:r>
            <a:endParaRPr/>
          </a:p>
        </p:txBody>
      </p:sp>
      <p:sp>
        <p:nvSpPr>
          <p:cNvPr id="183" name="Google Shape;183;p4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Popular</a:t>
            </a:r>
            <a:b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Descriptors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1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27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lang="en-US" sz="28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SIFT</a:t>
            </a:r>
            <a:r>
              <a:rPr lang="en-US" sz="2850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(Scale-Invariant Feature Transform)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lang="en-US" sz="28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SURF</a:t>
            </a:r>
            <a:r>
              <a:rPr lang="en-US" sz="2850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(Speeded Up Robust Features)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lang="en-US" sz="28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HOG</a:t>
            </a:r>
            <a:r>
              <a:rPr lang="en-US" sz="2850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(Histogram of Oriented Gradients)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lang="en-US" sz="28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LBPH</a:t>
            </a:r>
            <a:r>
              <a:rPr lang="en-US" sz="2850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(Local Binary Pattern Histogram)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lang="en-US" sz="28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ORB</a:t>
            </a:r>
            <a:r>
              <a:rPr lang="en-US" sz="2850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(Oriented </a:t>
            </a:r>
            <a:r>
              <a:rPr lang="en-US" sz="28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FAST</a:t>
            </a:r>
            <a:r>
              <a:rPr lang="en-US" sz="2850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Rotated </a:t>
            </a:r>
            <a:r>
              <a:rPr lang="en-US" sz="28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BRIEF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/>
          </a:p>
          <a:p>
            <a:pPr marL="759714" marR="0" lvl="1" indent="-31394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–"/>
            </a:pPr>
            <a:r>
              <a:rPr lang="en-US" sz="28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FAST</a:t>
            </a:r>
            <a:r>
              <a:rPr lang="en-US" sz="2850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(Features from Accelerated Segment Test)</a:t>
            </a:r>
            <a:endParaRPr/>
          </a:p>
          <a:p>
            <a:pPr marL="759714" marR="0" lvl="1" indent="-31394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–"/>
            </a:pPr>
            <a:r>
              <a:rPr lang="en-US" sz="28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BRIEF</a:t>
            </a:r>
            <a:r>
              <a:rPr lang="en-US" sz="2850" b="0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(Binary Robust Independent Elementary Features)</a:t>
            </a:r>
            <a:endParaRPr/>
          </a:p>
          <a:p>
            <a:pPr marL="334328" marR="0" lvl="0" indent="-33432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67"/>
              <a:buFont typeface="Arial"/>
              <a:buChar char="»"/>
            </a:pPr>
            <a:r>
              <a:rPr lang="en-US" sz="2867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MPEG-7</a:t>
            </a:r>
            <a:r>
              <a:rPr lang="en-US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(Moving Picture Experts Group – 7)</a:t>
            </a:r>
            <a:endParaRPr sz="2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Audiovisual</a:t>
            </a:r>
            <a:b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Descriptors (1/2)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2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»"/>
            </a:pP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MPEG-7</a:t>
            </a: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much more than just metadata storage</a:t>
            </a:r>
            <a:endParaRPr/>
          </a:p>
          <a:p>
            <a:pPr marL="334328" marR="0" lvl="0" indent="-334328" algn="l" rtl="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Automatically generated compact description of multimedia content</a:t>
            </a:r>
            <a:endParaRPr/>
          </a:p>
        </p:txBody>
      </p:sp>
      <p:sp>
        <p:nvSpPr>
          <p:cNvPr id="197" name="Google Shape;197;p4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Audiovisual</a:t>
            </a:r>
            <a:b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Descriptors (2/2)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3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Descriptors:</a:t>
            </a:r>
            <a:endParaRPr/>
          </a:p>
          <a:p>
            <a:pPr marL="759714" marR="0" lvl="1" indent="-313943" algn="l" rtl="0">
              <a:spcBef>
                <a:spcPts val="1000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Visual descriptors </a:t>
            </a: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(color, texture, shape/object, motion, localization, other)</a:t>
            </a:r>
            <a:endParaRPr/>
          </a:p>
          <a:p>
            <a:pPr marL="759714" marR="0" lvl="1" indent="-313943" algn="l" rtl="0">
              <a:spcBef>
                <a:spcPts val="1000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lang="en-US" sz="3082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Audio descriptors</a:t>
            </a:r>
            <a:endParaRPr/>
          </a:p>
          <a:p>
            <a:pPr marL="334328" marR="0" lvl="0" indent="-334328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US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 for clustering images with some similar features</a:t>
            </a:r>
            <a:endParaRPr/>
          </a:p>
        </p:txBody>
      </p:sp>
      <p:sp>
        <p:nvSpPr>
          <p:cNvPr id="204" name="Google Shape;204;p4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Seven</a:t>
            </a:r>
            <a:br>
              <a:rPr lang="en-US" sz="3852"/>
            </a:b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Colour Descriptors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4"/>
          <p:cNvSpPr txBox="1">
            <a:spLocks noGrp="1"/>
          </p:cNvSpPr>
          <p:nvPr>
            <p:ph type="body" idx="1"/>
          </p:nvPr>
        </p:nvSpPr>
        <p:spPr>
          <a:xfrm>
            <a:off x="686350" y="1982475"/>
            <a:ext cx="3953700" cy="29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marR="0" lvl="0" indent="-365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lang="en-US" sz="19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Space </a:t>
            </a:r>
            <a: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marL="334327" marR="0" lvl="0" indent="-365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lang="en-US" sz="19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Quantization </a:t>
            </a:r>
            <a: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marL="334327" marR="0" lvl="0" indent="-365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lang="en-US" sz="19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Dominant Colour(s) </a:t>
            </a:r>
            <a: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marL="334327" marR="0" lvl="0" indent="-365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lang="en-US" sz="19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Layout </a:t>
            </a:r>
            <a: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b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950" b="1" i="0" u="none" strike="noStrike" cap="none">
                <a:solidFill>
                  <a:srgbClr val="A71930"/>
                </a:solidFill>
                <a:latin typeface="Arial"/>
                <a:ea typeface="Arial"/>
                <a:cs typeface="Arial"/>
                <a:sym typeface="Arial"/>
              </a:rPr>
              <a:t>example provided</a:t>
            </a:r>
            <a: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950"/>
          </a:p>
          <a:p>
            <a:pPr marL="334327" marR="0" lvl="0" indent="-365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lang="en-US" sz="19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Structure </a:t>
            </a:r>
            <a: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marL="334327" marR="0" lvl="0" indent="-365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lang="en-US" sz="19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Scalable Colour </a:t>
            </a:r>
            <a: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marL="334327" marR="0" lvl="0" indent="-36525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lang="en-US" sz="195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GoF/GoP Colour </a:t>
            </a:r>
            <a:r>
              <a:rPr lang="en-US" sz="19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4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13862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9949" y="1982474"/>
            <a:ext cx="4504050" cy="24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5656" y="4972689"/>
            <a:ext cx="3824497" cy="188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9954" y="4972688"/>
            <a:ext cx="3824497" cy="188531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MPEG-7 Colour Descriptors Searching (1/2)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5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Dominant Colour(s)</a:t>
            </a:r>
            <a:b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45"/>
          <p:cNvGrpSpPr/>
          <p:nvPr/>
        </p:nvGrpSpPr>
        <p:grpSpPr>
          <a:xfrm>
            <a:off x="1169866" y="2823428"/>
            <a:ext cx="2787892" cy="3047880"/>
            <a:chOff x="541216" y="318353"/>
            <a:chExt cx="2787892" cy="3047880"/>
          </a:xfrm>
        </p:grpSpPr>
        <p:sp>
          <p:nvSpPr>
            <p:cNvPr id="223" name="Google Shape;223;p45"/>
            <p:cNvSpPr/>
            <p:nvPr/>
          </p:nvSpPr>
          <p:spPr>
            <a:xfrm>
              <a:off x="541216" y="463490"/>
              <a:ext cx="2275751" cy="2902743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5"/>
            <p:cNvSpPr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5"/>
            <p:cNvSpPr txBox="1"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450" tIns="124450" rIns="124450" bIns="1244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endPara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5"/>
            <p:cNvSpPr/>
            <p:nvPr/>
          </p:nvSpPr>
          <p:spPr>
            <a:xfrm>
              <a:off x="2425097" y="318353"/>
              <a:ext cx="783740" cy="78374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5"/>
            <p:cNvSpPr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5"/>
            <p:cNvSpPr txBox="1"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5"/>
            <p:cNvSpPr/>
            <p:nvPr/>
          </p:nvSpPr>
          <p:spPr>
            <a:xfrm>
              <a:off x="2425097" y="1243167"/>
              <a:ext cx="783740" cy="78374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5"/>
            <p:cNvSpPr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5"/>
            <p:cNvSpPr txBox="1"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5"/>
            <p:cNvSpPr/>
            <p:nvPr/>
          </p:nvSpPr>
          <p:spPr>
            <a:xfrm>
              <a:off x="2425097" y="2167981"/>
              <a:ext cx="783740" cy="78374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5"/>
            <p:cNvSpPr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5"/>
            <p:cNvSpPr txBox="1"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45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Layout</a:t>
            </a:r>
            <a:br>
              <a:rPr lang="en-US" sz="2400" b="1" i="0" u="none" strike="noStrike" cap="non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2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45"/>
          <p:cNvGrpSpPr/>
          <p:nvPr/>
        </p:nvGrpSpPr>
        <p:grpSpPr>
          <a:xfrm>
            <a:off x="5172586" y="2817177"/>
            <a:ext cx="2799326" cy="3060383"/>
            <a:chOff x="543436" y="312102"/>
            <a:chExt cx="2799326" cy="3060383"/>
          </a:xfrm>
        </p:grpSpPr>
        <p:sp>
          <p:nvSpPr>
            <p:cNvPr id="237" name="Google Shape;237;p45"/>
            <p:cNvSpPr/>
            <p:nvPr/>
          </p:nvSpPr>
          <p:spPr>
            <a:xfrm>
              <a:off x="543436" y="457835"/>
              <a:ext cx="2285085" cy="2914650"/>
            </a:xfrm>
            <a:prstGeom prst="roundRect">
              <a:avLst>
                <a:gd name="adj" fmla="val 16667"/>
              </a:avLst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5"/>
            <p:cNvSpPr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5"/>
            <p:cNvSpPr txBox="1"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4450" tIns="124450" rIns="124450" bIns="124450" anchor="b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endParaRPr sz="4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5"/>
            <p:cNvSpPr/>
            <p:nvPr/>
          </p:nvSpPr>
          <p:spPr>
            <a:xfrm>
              <a:off x="2435044" y="312102"/>
              <a:ext cx="786955" cy="786955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5"/>
            <p:cNvSpPr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5"/>
            <p:cNvSpPr txBox="1"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5"/>
            <p:cNvSpPr/>
            <p:nvPr/>
          </p:nvSpPr>
          <p:spPr>
            <a:xfrm>
              <a:off x="2435044" y="1240710"/>
              <a:ext cx="786955" cy="786955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5"/>
            <p:cNvSpPr txBox="1"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5"/>
            <p:cNvSpPr/>
            <p:nvPr/>
          </p:nvSpPr>
          <p:spPr>
            <a:xfrm>
              <a:off x="2435044" y="2169317"/>
              <a:ext cx="786955" cy="786955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5"/>
            <p:cNvSpPr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5"/>
            <p:cNvSpPr txBox="1"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6350" rIns="12700" bIns="63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endParaRPr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4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lang="en-US"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37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447</Words>
  <Application>Microsoft Macintosh PowerPoint</Application>
  <PresentationFormat>On-screen Show (4:3)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</vt:lpstr>
      <vt:lpstr>1_Blank Presentation - Default</vt:lpstr>
      <vt:lpstr>1_Blank Presentation</vt:lpstr>
      <vt:lpstr>Blank Presentation</vt:lpstr>
      <vt:lpstr>PowerPoint Presentation</vt:lpstr>
      <vt:lpstr>Features in Computer Vision</vt:lpstr>
      <vt:lpstr>Haar Features</vt:lpstr>
      <vt:lpstr>Feature Descriptor</vt:lpstr>
      <vt:lpstr>Most Popular Feature Descriptors</vt:lpstr>
      <vt:lpstr>MPEG-7 Audiovisual Descriptors (1/2)</vt:lpstr>
      <vt:lpstr>MPEG-7 Audiovisual Descriptors (2/2)</vt:lpstr>
      <vt:lpstr>Seven MPEG-7 Colour Descriptors</vt:lpstr>
      <vt:lpstr>Examples of MPEG-7 Colour Descriptors Searching (1/2)</vt:lpstr>
      <vt:lpstr>Examples of MPEG-7 Colour Descriptors Searching (2/2)</vt:lpstr>
      <vt:lpstr>Three MPEG-7 Texture Descriptors</vt:lpstr>
      <vt:lpstr>Examples of MPEG-7 Texture Descriptors Searching</vt:lpstr>
      <vt:lpstr>Four MPEG-7 Shape Descriptors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Mikołaj Leszczuk</cp:lastModifiedBy>
  <cp:revision>1</cp:revision>
  <dcterms:modified xsi:type="dcterms:W3CDTF">2022-11-17T21:50:10Z</dcterms:modified>
</cp:coreProperties>
</file>